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307" r:id="rId3"/>
    <p:sldId id="305" r:id="rId4"/>
    <p:sldId id="308" r:id="rId5"/>
    <p:sldId id="281" r:id="rId6"/>
    <p:sldId id="259" r:id="rId7"/>
    <p:sldId id="262" r:id="rId8"/>
    <p:sldId id="301" r:id="rId9"/>
    <p:sldId id="302" r:id="rId10"/>
    <p:sldId id="304" r:id="rId11"/>
    <p:sldId id="287" r:id="rId12"/>
    <p:sldId id="285" r:id="rId13"/>
    <p:sldId id="293" r:id="rId14"/>
    <p:sldId id="294" r:id="rId15"/>
    <p:sldId id="295" r:id="rId16"/>
    <p:sldId id="283" r:id="rId17"/>
    <p:sldId id="282" r:id="rId18"/>
    <p:sldId id="296" r:id="rId19"/>
    <p:sldId id="266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1F1F1"/>
    <a:srgbClr val="DDFFD0"/>
    <a:srgbClr val="DEFFBF"/>
    <a:srgbClr val="E3FFCE"/>
    <a:srgbClr val="E2F0D9"/>
    <a:srgbClr val="EAF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9"/>
    <p:restoredTop sz="94953"/>
  </p:normalViewPr>
  <p:slideViewPr>
    <p:cSldViewPr snapToGrid="0" snapToObjects="1">
      <p:cViewPr varScale="1">
        <p:scale>
          <a:sx n="104" d="100"/>
          <a:sy n="104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C181D-FD0E-B442-859F-6B7E2D388160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8293B-A0D3-3E4A-B5CB-8FD4B89CB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5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8293B-A0D3-3E4A-B5CB-8FD4B89CBB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2D23-3D4C-2B4B-AEBB-48F1BBA35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3429A-23A9-E74E-9802-05FF335E2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DA6DB-1BED-EC44-97D4-7863B304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F273A-480F-E348-85CC-6F0021DB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1671E-FB50-1A4D-B71B-B4ACEAD6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6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5BFA-C7A3-9746-A777-A8869E68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8D605-9AA0-BC48-A497-F4A5D1874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9B66D-F4D6-824C-A3C4-D53B5292D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1C922-456D-1E46-BCFD-A0018F054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EB15-41AB-EB43-BB8F-E831A4E7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1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ABC70-0EBF-4648-A5C9-0A6932EB1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05E27-FE58-D74C-BF0A-F5F29C40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7E18D-106C-8E41-BFCB-F5E7F25D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EAF04-BAB1-6742-A54C-567D2E01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C16D5-6F4C-904E-95BE-194D408F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7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0EFA-55FD-EE44-ADAC-9B0A9C6B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4F6B9-842F-2849-862E-5BDD74D05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C0F2-4C86-B744-9701-00017992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B6CE-8CDF-374F-B3F3-7107134B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3B50-58BE-6648-83B0-B6CEBEA3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7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57BF-C37D-6A4E-8603-30A0D745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1E54-56C4-674F-87D9-8BB92A091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22673-A9F6-734C-926B-EA0ECACF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143F0-1586-F74A-8D0A-71F8A3CD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F8BAD-65BD-D545-9BF6-99070490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7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03D7-F198-3940-8748-6427E44A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4E11F-AC13-1746-AB70-0E70BF5C6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DC33A-F487-1640-B6B3-958F0CDEC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DF515-76F6-3F4E-B66A-7B1E330A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617A6-87AE-D44C-9977-DF555AD4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93C95-A333-DC44-BA82-6A6C2FA3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371B-3502-B848-967D-71BAD407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39244-7A4F-DB4C-B4A5-3169DA148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2FF25-E75D-804B-B797-88CB7D61F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7FAC8-AA7B-2642-AECC-9C36F7065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F960C-08A1-C345-B280-1D3D26059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1B0F9-FA01-1245-88F5-5A6532EB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27794-D47E-F044-815E-691AA0D6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41E6B0-2855-DF42-A1FE-3F028090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15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A255-20CE-DD49-9E3E-D6C44BBD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D982B-E6C2-5742-A5D7-B714C303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2FA5C-55BA-9C4F-A066-064D8419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EE7E2-6630-C343-AD36-8B4DE1AA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BE70E-4092-5C49-8881-68302CFF2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EC4C0-4A49-124D-B7ED-CC95155B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98841-E44E-C74A-BE6E-34E29C9B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8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E30C-E834-324E-937C-ADEECF24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125C-0D96-7F40-BA3A-9ACCBDC66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683D-9BF5-4345-9CC1-BFDC48FF9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574E5-D691-D142-98BC-E898DF65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C0D9B-3C0A-814F-AC16-FF1FCCF3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E23A-6CFC-714B-9605-CF0CBD0E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404B-22C3-6646-972F-C0C5A408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98D1A2-496D-E84E-B91A-B3743FF1C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3F831-BEFE-DE4B-8CDC-C21A9C37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242AB-4704-C345-982F-C41E299B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3F630-7A8C-A44E-83C0-D2F9FC72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C160F-CF6E-3A45-8A5D-EBACD14C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AE489-EEAE-344B-86E0-D0BF948D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C4E1F-59AB-D24D-8343-0A914BD93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426C4-05E1-0844-9866-5130FF453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A13D2-62EA-0F44-89A1-F9A4AEF83E8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400F-4A84-F349-B062-2017DD00D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3B044-BC4F-0B4C-A8F7-12862FBFF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D2C40-3836-5449-B58A-9A1CA710A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6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18.jpeg"/><Relationship Id="rId4" Type="http://schemas.openxmlformats.org/officeDocument/2006/relationships/image" Target="../media/image55.png"/><Relationship Id="rId9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54BED1C-1504-B943-BFB3-305BDC198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9" t="26189" r="12877" b="28469"/>
          <a:stretch/>
        </p:blipFill>
        <p:spPr>
          <a:xfrm>
            <a:off x="8567853" y="73410"/>
            <a:ext cx="3278459" cy="1108750"/>
          </a:xfrm>
          <a:prstGeom prst="rect">
            <a:avLst/>
          </a:prstGeom>
        </p:spPr>
      </p:pic>
      <p:pic>
        <p:nvPicPr>
          <p:cNvPr id="9" name="Picture 8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50DE3DD-3ABB-DC4B-8C9E-06AB921DA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45" y="56372"/>
            <a:ext cx="3568700" cy="977900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83807EA9-7E6E-4C47-9877-4304FFB25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62" y="215518"/>
            <a:ext cx="2972569" cy="899688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C36D07CF-3346-A84C-A3D4-6C8250ECCD1B}"/>
              </a:ext>
            </a:extLst>
          </p:cNvPr>
          <p:cNvSpPr txBox="1">
            <a:spLocks/>
          </p:cNvSpPr>
          <p:nvPr/>
        </p:nvSpPr>
        <p:spPr>
          <a:xfrm>
            <a:off x="641191" y="5505087"/>
            <a:ext cx="3267309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Jeff Bezos</a:t>
            </a:r>
          </a:p>
        </p:txBody>
      </p:sp>
      <p:pic>
        <p:nvPicPr>
          <p:cNvPr id="1028" name="Picture 4" descr="More than 140 Zuckerberg-funded scientists call on Facebook to rein in  Trump | Facebook | The Guardian">
            <a:extLst>
              <a:ext uri="{FF2B5EF4-FFF2-40B4-BE49-F238E27FC236}">
                <a16:creationId xmlns:a16="http://schemas.microsoft.com/office/drawing/2014/main" id="{9C4E4507-10A3-E140-A48E-68BA17991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45" y="1455456"/>
            <a:ext cx="3484533" cy="348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CEO Jeff Bezos returns to daily oversight of the company">
            <a:extLst>
              <a:ext uri="{FF2B5EF4-FFF2-40B4-BE49-F238E27FC236}">
                <a16:creationId xmlns:a16="http://schemas.microsoft.com/office/drawing/2014/main" id="{3F8A82F8-2AC4-EC49-8EC5-F97C42C73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6" t="6923" r="16339" b="19243"/>
          <a:stretch/>
        </p:blipFill>
        <p:spPr bwMode="auto">
          <a:xfrm>
            <a:off x="239812" y="1660412"/>
            <a:ext cx="3696401" cy="327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ed Hastings - Age, Bio, Faces and Birthday">
            <a:extLst>
              <a:ext uri="{FF2B5EF4-FFF2-40B4-BE49-F238E27FC236}">
                <a16:creationId xmlns:a16="http://schemas.microsoft.com/office/drawing/2014/main" id="{E1C3C16C-5C2B-684D-80DF-0CBC27878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53" y="1301639"/>
            <a:ext cx="3604012" cy="360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97541B44-1F1C-7344-8885-B9DA41E0DCFA}"/>
              </a:ext>
            </a:extLst>
          </p:cNvPr>
          <p:cNvSpPr txBox="1">
            <a:spLocks/>
          </p:cNvSpPr>
          <p:nvPr/>
        </p:nvSpPr>
        <p:spPr>
          <a:xfrm>
            <a:off x="4462345" y="5528594"/>
            <a:ext cx="3640600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Mark Zuckerberg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D37E473F-EB47-0247-B8DA-F4765A92B880}"/>
              </a:ext>
            </a:extLst>
          </p:cNvPr>
          <p:cNvSpPr txBox="1">
            <a:spLocks/>
          </p:cNvSpPr>
          <p:nvPr/>
        </p:nvSpPr>
        <p:spPr>
          <a:xfrm>
            <a:off x="8531265" y="5556361"/>
            <a:ext cx="3640600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Reed Hastings</a:t>
            </a:r>
          </a:p>
        </p:txBody>
      </p:sp>
    </p:spTree>
    <p:extLst>
      <p:ext uri="{BB962C8B-B14F-4D97-AF65-F5344CB8AC3E}">
        <p14:creationId xmlns:p14="http://schemas.microsoft.com/office/powerpoint/2010/main" val="1700253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91A434C-6665-0247-B78C-DDA1AEDA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463" y="3463987"/>
            <a:ext cx="3883963" cy="3394013"/>
          </a:xfrm>
          <a:prstGeom prst="rect">
            <a:avLst/>
          </a:prstGeom>
        </p:spPr>
      </p:pic>
      <p:pic>
        <p:nvPicPr>
          <p:cNvPr id="5" name="Picture 4" descr="A picture containing square&#10;&#10;Description automatically generated">
            <a:extLst>
              <a:ext uri="{FF2B5EF4-FFF2-40B4-BE49-F238E27FC236}">
                <a16:creationId xmlns:a16="http://schemas.microsoft.com/office/drawing/2014/main" id="{2BB770CF-E9D7-A242-AD89-E02C873E4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28" y="3510059"/>
            <a:ext cx="3936686" cy="3347941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64D4326E-5A42-D44D-BE9A-1FD1127D9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9" t="11888" r="31551" b="12622"/>
          <a:stretch/>
        </p:blipFill>
        <p:spPr>
          <a:xfrm>
            <a:off x="396299" y="4162758"/>
            <a:ext cx="1532917" cy="2086187"/>
          </a:xfrm>
          <a:prstGeom prst="rect">
            <a:avLst/>
          </a:prstGeom>
        </p:spPr>
      </p:pic>
      <p:pic>
        <p:nvPicPr>
          <p:cNvPr id="8" name="Picture 7" descr="A white app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9BD4519-789E-FC45-B850-6B70C6BA5F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78" r="27697"/>
          <a:stretch/>
        </p:blipFill>
        <p:spPr>
          <a:xfrm>
            <a:off x="354328" y="853706"/>
            <a:ext cx="1532917" cy="1898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DC2161-668B-AF45-A9D1-CFA500CB0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228" y="0"/>
            <a:ext cx="3883963" cy="3347941"/>
          </a:xfrm>
          <a:prstGeom prst="rect">
            <a:avLst/>
          </a:prstGeom>
        </p:spPr>
      </p:pic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2EB56030-7597-9F48-A221-CEE7BC57A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463" y="8850"/>
            <a:ext cx="3883963" cy="3347941"/>
          </a:xfrm>
          <a:prstGeom prst="rect">
            <a:avLst/>
          </a:prstGeom>
        </p:spPr>
      </p:pic>
      <p:sp>
        <p:nvSpPr>
          <p:cNvPr id="10" name="Donut 9">
            <a:extLst>
              <a:ext uri="{FF2B5EF4-FFF2-40B4-BE49-F238E27FC236}">
                <a16:creationId xmlns:a16="http://schemas.microsoft.com/office/drawing/2014/main" id="{AEBAD415-A7ED-104D-8CBD-292FF60A098C}"/>
              </a:ext>
            </a:extLst>
          </p:cNvPr>
          <p:cNvSpPr/>
          <p:nvPr/>
        </p:nvSpPr>
        <p:spPr>
          <a:xfrm>
            <a:off x="2661920" y="2869111"/>
            <a:ext cx="1005840" cy="553720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05633BED-B3AD-0B4A-AA97-B34F572E4723}"/>
              </a:ext>
            </a:extLst>
          </p:cNvPr>
          <p:cNvSpPr/>
          <p:nvPr/>
        </p:nvSpPr>
        <p:spPr>
          <a:xfrm>
            <a:off x="7620000" y="2919338"/>
            <a:ext cx="1005840" cy="553720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369ABD11-3D92-4142-8333-B628ECEE96D7}"/>
              </a:ext>
            </a:extLst>
          </p:cNvPr>
          <p:cNvSpPr/>
          <p:nvPr/>
        </p:nvSpPr>
        <p:spPr>
          <a:xfrm>
            <a:off x="4201618" y="6304280"/>
            <a:ext cx="1005840" cy="553720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D773EBA8-B279-5848-A5A1-26EB954B645F}"/>
              </a:ext>
            </a:extLst>
          </p:cNvPr>
          <p:cNvSpPr/>
          <p:nvPr/>
        </p:nvSpPr>
        <p:spPr>
          <a:xfrm>
            <a:off x="9204960" y="6333671"/>
            <a:ext cx="1005840" cy="553720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24CE02B-3180-024C-8D8A-10CAE3EBA5AD}"/>
              </a:ext>
            </a:extLst>
          </p:cNvPr>
          <p:cNvSpPr txBox="1">
            <a:spLocks/>
          </p:cNvSpPr>
          <p:nvPr/>
        </p:nvSpPr>
        <p:spPr>
          <a:xfrm>
            <a:off x="86410" y="2714253"/>
            <a:ext cx="2301189" cy="5958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Garamond" panose="02020404030301010803" pitchFamily="18" charset="0"/>
              </a:rPr>
              <a:t>2009-2011</a:t>
            </a:r>
          </a:p>
        </p:txBody>
      </p:sp>
    </p:spTree>
    <p:extLst>
      <p:ext uri="{BB962C8B-B14F-4D97-AF65-F5344CB8AC3E}">
        <p14:creationId xmlns:p14="http://schemas.microsoft.com/office/powerpoint/2010/main" val="9454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748BAA-6956-6F4D-86BA-2E4E38701379}"/>
              </a:ext>
            </a:extLst>
          </p:cNvPr>
          <p:cNvGrpSpPr/>
          <p:nvPr/>
        </p:nvGrpSpPr>
        <p:grpSpPr>
          <a:xfrm>
            <a:off x="3242656" y="786234"/>
            <a:ext cx="3008987" cy="722748"/>
            <a:chOff x="185392" y="410066"/>
            <a:chExt cx="5640373" cy="13574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3947C2-29CF-444F-AC83-DEB4A60F37DF}"/>
                </a:ext>
              </a:extLst>
            </p:cNvPr>
            <p:cNvSpPr/>
            <p:nvPr/>
          </p:nvSpPr>
          <p:spPr>
            <a:xfrm>
              <a:off x="185392" y="410066"/>
              <a:ext cx="5640373" cy="1357460"/>
            </a:xfrm>
            <a:prstGeom prst="roundRect">
              <a:avLst/>
            </a:prstGeom>
            <a:solidFill>
              <a:srgbClr val="DDF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FBE3"/>
                </a:solidFill>
              </a:endParaRPr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2C1A6C2E-20CB-1342-8AEE-5E19C40DC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41" y="504596"/>
              <a:ext cx="5410200" cy="11684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9ACDCE4-547B-B548-AE81-E8158A03E1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905" y="190365"/>
            <a:ext cx="11723576" cy="59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aramond" panose="02020404030301010803" pitchFamily="18" charset="0"/>
              </a:rPr>
              <a:t>2. </a:t>
            </a:r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Counting Keyword occurrence per 10,000 reviews (2008-2018)</a:t>
            </a:r>
            <a:endParaRPr lang="en-US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45D581A0-CF7E-D548-9D3A-DF0960AC0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91287"/>
              </p:ext>
            </p:extLst>
          </p:nvPr>
        </p:nvGraphicFramePr>
        <p:xfrm>
          <a:off x="153685" y="1093304"/>
          <a:ext cx="11723576" cy="5662747"/>
        </p:xfrm>
        <a:graphic>
          <a:graphicData uri="http://schemas.openxmlformats.org/drawingml/2006/table">
            <a:tbl>
              <a:tblPr firstRow="1">
                <a:tableStyleId>{125E5076-3810-47DD-B79F-674D7AD40C01}</a:tableStyleId>
              </a:tblPr>
              <a:tblGrid>
                <a:gridCol w="2873883">
                  <a:extLst>
                    <a:ext uri="{9D8B030D-6E8A-4147-A177-3AD203B41FA5}">
                      <a16:colId xmlns:a16="http://schemas.microsoft.com/office/drawing/2014/main" val="1187847963"/>
                    </a:ext>
                  </a:extLst>
                </a:gridCol>
                <a:gridCol w="8849693">
                  <a:extLst>
                    <a:ext uri="{9D8B030D-6E8A-4147-A177-3AD203B41FA5}">
                      <a16:colId xmlns:a16="http://schemas.microsoft.com/office/drawing/2014/main" val="3236095036"/>
                    </a:ext>
                  </a:extLst>
                </a:gridCol>
              </a:tblGrid>
              <a:tr h="565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 Values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Keywords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475108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Agility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agil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*, 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flexib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*, nimble, fast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335263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Collaboration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Collaborat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*, teamwork, 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cooperat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*, colleague*, coworker*, help*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042733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customer*, client*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579223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Diversity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divers*, 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inclusi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*, 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welcom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*,  accepted, embraced, equitable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634555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Execution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execut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*, empower*, own*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63696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Innovation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Cutting, edge, change, innovate*, 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creat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086506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integrity, ethic*, honest*, right, moral*, character, honor*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497776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Performance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Meritocra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*, result*, outcome, perform*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736867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Respect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Respect*, dignity, courtesy, friendly, </a:t>
                      </a: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appreciat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*, care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723142"/>
                  </a:ext>
                </a:extLst>
              </a:tr>
            </a:tbl>
          </a:graphicData>
        </a:graphic>
      </p:graphicFrame>
      <p:pic>
        <p:nvPicPr>
          <p:cNvPr id="13" name="Picture 12" descr="Icon, circle&#10;&#10;Description automatically generated">
            <a:extLst>
              <a:ext uri="{FF2B5EF4-FFF2-40B4-BE49-F238E27FC236}">
                <a16:creationId xmlns:a16="http://schemas.microsoft.com/office/drawing/2014/main" id="{938423B0-76FD-D64F-BD16-CB37C233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5" y="1693747"/>
            <a:ext cx="492358" cy="50342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8B7FD52-D0F3-EB42-89BD-1549D908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05" y="2294190"/>
            <a:ext cx="515553" cy="50342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269B019-75FE-2C4A-B55C-63665535D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97" y="2852971"/>
            <a:ext cx="509345" cy="503422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2E9DBED-0EB7-4646-9B20-9B4ED750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97" y="3398055"/>
            <a:ext cx="528593" cy="503422"/>
          </a:xfrm>
          <a:prstGeom prst="rect">
            <a:avLst/>
          </a:prstGeom>
        </p:spPr>
      </p:pic>
      <p:pic>
        <p:nvPicPr>
          <p:cNvPr id="21" name="Picture 2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DB2451C-C8D2-0348-80D0-1406537CB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84" y="3943138"/>
            <a:ext cx="539059" cy="5587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4FECD0-D433-3949-BB0A-D95F46891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84" y="5102361"/>
            <a:ext cx="545084" cy="54508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F95536C0-ABC5-B942-B5BE-368767B84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12" y="4552800"/>
            <a:ext cx="548601" cy="50342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30313F3-9F0A-EE49-950E-0A453B1C48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511" y="5654425"/>
            <a:ext cx="521401" cy="50342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23EBB2A4-C18B-874F-9DB9-4404EF25E2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489" y="6205238"/>
            <a:ext cx="515553" cy="5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2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04F399C-83B7-A644-99B1-949C15516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6" r="26666"/>
          <a:stretch/>
        </p:blipFill>
        <p:spPr>
          <a:xfrm>
            <a:off x="52320" y="4065377"/>
            <a:ext cx="1642188" cy="1979364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D5250D6D-815F-B342-A338-C3FBA8F7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28" y="3565348"/>
            <a:ext cx="10445172" cy="3292651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07C93A26-938E-A14A-ABF1-9FD49BA7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828" y="0"/>
            <a:ext cx="10445172" cy="3359020"/>
          </a:xfrm>
          <a:prstGeom prst="rect">
            <a:avLst/>
          </a:prstGeom>
        </p:spPr>
      </p:pic>
      <p:pic>
        <p:nvPicPr>
          <p:cNvPr id="41" name="Picture 14" descr="Microsoft Buying Publishers Is Bad For Consumers - GameSpace.com">
            <a:extLst>
              <a:ext uri="{FF2B5EF4-FFF2-40B4-BE49-F238E27FC236}">
                <a16:creationId xmlns:a16="http://schemas.microsoft.com/office/drawing/2014/main" id="{3A300F2B-A470-3748-AD0F-454B07467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5" t="28526" r="63318" b="34095"/>
          <a:stretch/>
        </p:blipFill>
        <p:spPr bwMode="auto">
          <a:xfrm>
            <a:off x="0" y="813259"/>
            <a:ext cx="1746828" cy="192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ame 41">
            <a:extLst>
              <a:ext uri="{FF2B5EF4-FFF2-40B4-BE49-F238E27FC236}">
                <a16:creationId xmlns:a16="http://schemas.microsoft.com/office/drawing/2014/main" id="{6FF5B6F2-BE29-3943-B197-7579E152D49A}"/>
              </a:ext>
            </a:extLst>
          </p:cNvPr>
          <p:cNvSpPr/>
          <p:nvPr/>
        </p:nvSpPr>
        <p:spPr>
          <a:xfrm>
            <a:off x="10230736" y="1679510"/>
            <a:ext cx="1721822" cy="361641"/>
          </a:xfrm>
          <a:prstGeom prst="frame">
            <a:avLst>
              <a:gd name="adj1" fmla="val 13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85375CA4-DFA2-1640-B760-55EC4B80E53D}"/>
              </a:ext>
            </a:extLst>
          </p:cNvPr>
          <p:cNvSpPr/>
          <p:nvPr/>
        </p:nvSpPr>
        <p:spPr>
          <a:xfrm>
            <a:off x="10230736" y="6044741"/>
            <a:ext cx="1721822" cy="361641"/>
          </a:xfrm>
          <a:prstGeom prst="frame">
            <a:avLst>
              <a:gd name="adj1" fmla="val 13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FBE5C879-B166-F947-8FF2-200639E1978E}"/>
              </a:ext>
            </a:extLst>
          </p:cNvPr>
          <p:cNvSpPr/>
          <p:nvPr/>
        </p:nvSpPr>
        <p:spPr>
          <a:xfrm>
            <a:off x="10230736" y="4443403"/>
            <a:ext cx="1721822" cy="361641"/>
          </a:xfrm>
          <a:prstGeom prst="frame">
            <a:avLst>
              <a:gd name="adj1" fmla="val 13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CE48A6A-DC9A-3343-A3F5-06C98EBC9507}"/>
              </a:ext>
            </a:extLst>
          </p:cNvPr>
          <p:cNvSpPr txBox="1">
            <a:spLocks/>
          </p:cNvSpPr>
          <p:nvPr/>
        </p:nvSpPr>
        <p:spPr>
          <a:xfrm>
            <a:off x="162382" y="2584587"/>
            <a:ext cx="1422065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84148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05106F31-29C6-3340-9CEC-D639B356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5" y="913052"/>
            <a:ext cx="1532917" cy="153291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A2061EF-1433-1843-B4A3-1DE9038F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27" y="0"/>
            <a:ext cx="10445173" cy="331150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E676145-6731-DF4F-BA82-AD0D7A25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827" y="3705822"/>
            <a:ext cx="10445173" cy="315217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DEA55273-21FD-F64D-AE19-6204A8658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9" y="4412031"/>
            <a:ext cx="1596883" cy="1596883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98304561-858B-1D44-ADD7-75396649A572}"/>
              </a:ext>
            </a:extLst>
          </p:cNvPr>
          <p:cNvSpPr/>
          <p:nvPr/>
        </p:nvSpPr>
        <p:spPr>
          <a:xfrm>
            <a:off x="10345833" y="665880"/>
            <a:ext cx="1721822" cy="361641"/>
          </a:xfrm>
          <a:prstGeom prst="frame">
            <a:avLst>
              <a:gd name="adj1" fmla="val 13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3589C471-C306-BB4D-9367-4B9A7D3C8B57}"/>
              </a:ext>
            </a:extLst>
          </p:cNvPr>
          <p:cNvSpPr/>
          <p:nvPr/>
        </p:nvSpPr>
        <p:spPr>
          <a:xfrm>
            <a:off x="10230737" y="4091858"/>
            <a:ext cx="1721822" cy="361641"/>
          </a:xfrm>
          <a:prstGeom prst="frame">
            <a:avLst>
              <a:gd name="adj1" fmla="val 13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7C27436-465D-4544-A4C8-7F8333D20C5C}"/>
              </a:ext>
            </a:extLst>
          </p:cNvPr>
          <p:cNvSpPr txBox="1">
            <a:spLocks/>
          </p:cNvSpPr>
          <p:nvPr/>
        </p:nvSpPr>
        <p:spPr>
          <a:xfrm>
            <a:off x="0" y="2521693"/>
            <a:ext cx="1697829" cy="109446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Garamond" panose="02020404030301010803" pitchFamily="18" charset="0"/>
              </a:rPr>
              <a:t>2011, 2015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BB4BC1F-7C99-0449-8F63-8718EBD7D625}"/>
              </a:ext>
            </a:extLst>
          </p:cNvPr>
          <p:cNvSpPr txBox="1">
            <a:spLocks/>
          </p:cNvSpPr>
          <p:nvPr/>
        </p:nvSpPr>
        <p:spPr>
          <a:xfrm>
            <a:off x="2563753" y="4272678"/>
            <a:ext cx="3544947" cy="8717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Garamond" panose="02020404030301010803" pitchFamily="18" charset="0"/>
              </a:rPr>
              <a:t>Fewer than 20 reviews per year before 2012</a:t>
            </a:r>
          </a:p>
        </p:txBody>
      </p:sp>
    </p:spTree>
    <p:extLst>
      <p:ext uri="{BB962C8B-B14F-4D97-AF65-F5344CB8AC3E}">
        <p14:creationId xmlns:p14="http://schemas.microsoft.com/office/powerpoint/2010/main" val="170641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F44A45E-B67D-7C4B-B206-100FD9837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69" t="11888" r="31551" b="12622"/>
          <a:stretch/>
        </p:blipFill>
        <p:spPr>
          <a:xfrm>
            <a:off x="40019" y="4118926"/>
            <a:ext cx="1532917" cy="2086187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0FCF0C-93D6-0240-8B98-AB6854A3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27" y="3669131"/>
            <a:ext cx="10445173" cy="3188869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1313039-E29B-4D4B-81DC-0FF69407E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827" y="0"/>
            <a:ext cx="10445173" cy="333832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6E09FFE5-7278-2E40-B545-5096DF2D4EE1}"/>
              </a:ext>
            </a:extLst>
          </p:cNvPr>
          <p:cNvSpPr/>
          <p:nvPr/>
        </p:nvSpPr>
        <p:spPr>
          <a:xfrm>
            <a:off x="10108188" y="1014672"/>
            <a:ext cx="1721822" cy="361641"/>
          </a:xfrm>
          <a:prstGeom prst="frame">
            <a:avLst>
              <a:gd name="adj1" fmla="val 13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82F787A-B8E2-264E-95B0-725B7B847FFC}"/>
              </a:ext>
            </a:extLst>
          </p:cNvPr>
          <p:cNvSpPr/>
          <p:nvPr/>
        </p:nvSpPr>
        <p:spPr>
          <a:xfrm>
            <a:off x="10221310" y="5769875"/>
            <a:ext cx="1721822" cy="361641"/>
          </a:xfrm>
          <a:prstGeom prst="frame">
            <a:avLst>
              <a:gd name="adj1" fmla="val 13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5B5A6E-A317-A341-B9CD-B58853FF58D8}"/>
              </a:ext>
            </a:extLst>
          </p:cNvPr>
          <p:cNvGrpSpPr/>
          <p:nvPr/>
        </p:nvGrpSpPr>
        <p:grpSpPr>
          <a:xfrm>
            <a:off x="40019" y="706580"/>
            <a:ext cx="1532917" cy="2796195"/>
            <a:chOff x="40019" y="706580"/>
            <a:chExt cx="1532917" cy="2796195"/>
          </a:xfrm>
        </p:grpSpPr>
        <p:pic>
          <p:nvPicPr>
            <p:cNvPr id="9" name="Picture 8" descr="A white apple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33AD987-9400-D74A-8DD1-80B628915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78" r="27697"/>
            <a:stretch/>
          </p:blipFill>
          <p:spPr>
            <a:xfrm>
              <a:off x="40019" y="706580"/>
              <a:ext cx="1532917" cy="1898345"/>
            </a:xfrm>
            <a:prstGeom prst="rect">
              <a:avLst/>
            </a:prstGeom>
          </p:spPr>
        </p:pic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B67FCB39-99BF-0540-8290-6058F2DB1192}"/>
                </a:ext>
              </a:extLst>
            </p:cNvPr>
            <p:cNvSpPr txBox="1">
              <a:spLocks/>
            </p:cNvSpPr>
            <p:nvPr/>
          </p:nvSpPr>
          <p:spPr>
            <a:xfrm>
              <a:off x="40019" y="2408308"/>
              <a:ext cx="1532917" cy="109446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2009-2011</a:t>
              </a:r>
            </a:p>
          </p:txBody>
        </p:sp>
      </p:grpSp>
      <p:sp>
        <p:nvSpPr>
          <p:cNvPr id="14" name="Frame 13">
            <a:extLst>
              <a:ext uri="{FF2B5EF4-FFF2-40B4-BE49-F238E27FC236}">
                <a16:creationId xmlns:a16="http://schemas.microsoft.com/office/drawing/2014/main" id="{825542B3-B3DE-CF4C-AAEA-BB83EF375A4F}"/>
              </a:ext>
            </a:extLst>
          </p:cNvPr>
          <p:cNvSpPr/>
          <p:nvPr/>
        </p:nvSpPr>
        <p:spPr>
          <a:xfrm>
            <a:off x="10221310" y="4273826"/>
            <a:ext cx="1721822" cy="626499"/>
          </a:xfrm>
          <a:prstGeom prst="frame">
            <a:avLst>
              <a:gd name="adj1" fmla="val 87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F6D124-8C67-6046-A94D-BBCFB2DFD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377" y="378787"/>
            <a:ext cx="10515600" cy="651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3. Projection (2009 – 2018)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5F835ED7-46F5-5D4E-87F2-C62F9393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32" y="2713506"/>
            <a:ext cx="10520634" cy="170223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8AC388-4F5F-0447-A571-98724AFD4CC0}"/>
              </a:ext>
            </a:extLst>
          </p:cNvPr>
          <p:cNvCxnSpPr>
            <a:cxnSpLocks/>
          </p:cNvCxnSpPr>
          <p:nvPr/>
        </p:nvCxnSpPr>
        <p:spPr>
          <a:xfrm>
            <a:off x="983027" y="2374099"/>
            <a:ext cx="0" cy="2416122"/>
          </a:xfrm>
          <a:prstGeom prst="straightConnector1">
            <a:avLst/>
          </a:prstGeom>
          <a:ln w="127000">
            <a:solidFill>
              <a:srgbClr val="F1F1F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B7ABEE45-0BA7-2F4B-BE7B-7ACFEF29029C}"/>
              </a:ext>
            </a:extLst>
          </p:cNvPr>
          <p:cNvSpPr txBox="1">
            <a:spLocks/>
          </p:cNvSpPr>
          <p:nvPr/>
        </p:nvSpPr>
        <p:spPr>
          <a:xfrm>
            <a:off x="371807" y="1372871"/>
            <a:ext cx="4864221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‘good’, ‘great’, ‘high’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098EA4C-A093-8B4F-ADDC-AF75A4B6FBA0}"/>
              </a:ext>
            </a:extLst>
          </p:cNvPr>
          <p:cNvSpPr txBox="1">
            <a:spLocks/>
          </p:cNvSpPr>
          <p:nvPr/>
        </p:nvSpPr>
        <p:spPr>
          <a:xfrm>
            <a:off x="458892" y="5290763"/>
            <a:ext cx="3971594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‘bad’, ‘poor’, ‘low’</a:t>
            </a:r>
          </a:p>
        </p:txBody>
      </p:sp>
    </p:spTree>
    <p:extLst>
      <p:ext uri="{BB962C8B-B14F-4D97-AF65-F5344CB8AC3E}">
        <p14:creationId xmlns:p14="http://schemas.microsoft.com/office/powerpoint/2010/main" val="270973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Text&#10;&#10;Description automatically generated with low confidence">
            <a:extLst>
              <a:ext uri="{FF2B5EF4-FFF2-40B4-BE49-F238E27FC236}">
                <a16:creationId xmlns:a16="http://schemas.microsoft.com/office/drawing/2014/main" id="{DE1F3754-4751-954B-BD80-D47CE2F16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693" y="5280754"/>
            <a:ext cx="9667421" cy="1564184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AAAF9B7E-8D10-C64A-8AA0-7122FF23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64" y="3528842"/>
            <a:ext cx="9653536" cy="1561938"/>
          </a:xfrm>
          <a:prstGeom prst="rect">
            <a:avLst/>
          </a:prstGeom>
        </p:spPr>
      </p:pic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96629554-769E-F942-B784-1FC084EC6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580" y="18966"/>
            <a:ext cx="9667420" cy="1564184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medium confidence">
            <a:extLst>
              <a:ext uri="{FF2B5EF4-FFF2-40B4-BE49-F238E27FC236}">
                <a16:creationId xmlns:a16="http://schemas.microsoft.com/office/drawing/2014/main" id="{6A4C2374-CE3A-764D-840D-7F6EEAB56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1522" y="1764421"/>
            <a:ext cx="9667419" cy="1564184"/>
          </a:xfrm>
          <a:prstGeom prst="rect">
            <a:avLst/>
          </a:prstGeom>
        </p:spPr>
      </p:pic>
      <p:pic>
        <p:nvPicPr>
          <p:cNvPr id="1036" name="Picture 12" descr="How to fix an iPhone 11 Pro that's stuck on white Apple logo">
            <a:extLst>
              <a:ext uri="{FF2B5EF4-FFF2-40B4-BE49-F238E27FC236}">
                <a16:creationId xmlns:a16="http://schemas.microsoft.com/office/drawing/2014/main" id="{BC06ACF0-C1A8-2140-8450-BEE4ECFF8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2" t="20398" r="25868" b="20865"/>
          <a:stretch/>
        </p:blipFill>
        <p:spPr bwMode="auto">
          <a:xfrm>
            <a:off x="430359" y="3416109"/>
            <a:ext cx="1532311" cy="173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Buying Publishers Is Bad For Consumers - GameSpace.com">
            <a:extLst>
              <a:ext uri="{FF2B5EF4-FFF2-40B4-BE49-F238E27FC236}">
                <a16:creationId xmlns:a16="http://schemas.microsoft.com/office/drawing/2014/main" id="{B6D59593-2EED-314A-817F-24AD24EB8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5" t="28526" r="63318" b="34095"/>
          <a:stretch/>
        </p:blipFill>
        <p:spPr bwMode="auto">
          <a:xfrm>
            <a:off x="524114" y="5222241"/>
            <a:ext cx="1438556" cy="158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1915DDAF-8CED-DE49-8CEA-A877ADA2C066}"/>
              </a:ext>
            </a:extLst>
          </p:cNvPr>
          <p:cNvSpPr/>
          <p:nvPr/>
        </p:nvSpPr>
        <p:spPr>
          <a:xfrm>
            <a:off x="4558282" y="13062"/>
            <a:ext cx="1661486" cy="391704"/>
          </a:xfrm>
          <a:prstGeom prst="frame">
            <a:avLst>
              <a:gd name="adj1" fmla="val 153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BE670A11-2029-2248-80BC-9C753B757DE6}"/>
              </a:ext>
            </a:extLst>
          </p:cNvPr>
          <p:cNvSpPr/>
          <p:nvPr/>
        </p:nvSpPr>
        <p:spPr>
          <a:xfrm>
            <a:off x="2538464" y="1754158"/>
            <a:ext cx="1721822" cy="332445"/>
          </a:xfrm>
          <a:prstGeom prst="frame">
            <a:avLst>
              <a:gd name="adj1" fmla="val 114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CFD33AD-CD7D-794C-820E-5F985BE63EBD}"/>
              </a:ext>
            </a:extLst>
          </p:cNvPr>
          <p:cNvSpPr/>
          <p:nvPr/>
        </p:nvSpPr>
        <p:spPr>
          <a:xfrm>
            <a:off x="4508406" y="1732887"/>
            <a:ext cx="1711361" cy="332445"/>
          </a:xfrm>
          <a:prstGeom prst="frame">
            <a:avLst>
              <a:gd name="adj1" fmla="val 1424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D3DA7E6-7B9B-BA45-9CB9-4E474A4BFDE3}"/>
              </a:ext>
            </a:extLst>
          </p:cNvPr>
          <p:cNvSpPr/>
          <p:nvPr/>
        </p:nvSpPr>
        <p:spPr>
          <a:xfrm>
            <a:off x="2538464" y="3493921"/>
            <a:ext cx="1721822" cy="361641"/>
          </a:xfrm>
          <a:prstGeom prst="frame">
            <a:avLst>
              <a:gd name="adj1" fmla="val 13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A06870B3-1CEE-5A46-8E51-AEB5639102D9}"/>
              </a:ext>
            </a:extLst>
          </p:cNvPr>
          <p:cNvSpPr/>
          <p:nvPr/>
        </p:nvSpPr>
        <p:spPr>
          <a:xfrm>
            <a:off x="4521809" y="3499613"/>
            <a:ext cx="1711361" cy="361641"/>
          </a:xfrm>
          <a:prstGeom prst="frame">
            <a:avLst>
              <a:gd name="adj1" fmla="val 109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73311E9-FA0C-CB48-90C0-A90124ABCC83}"/>
              </a:ext>
            </a:extLst>
          </p:cNvPr>
          <p:cNvSpPr/>
          <p:nvPr/>
        </p:nvSpPr>
        <p:spPr>
          <a:xfrm>
            <a:off x="2524580" y="13062"/>
            <a:ext cx="1735706" cy="353764"/>
          </a:xfrm>
          <a:prstGeom prst="frame">
            <a:avLst>
              <a:gd name="adj1" fmla="val 110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91B46162-0836-994F-AEE2-B2F14FFAC5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666" r="26666"/>
          <a:stretch/>
        </p:blipFill>
        <p:spPr>
          <a:xfrm>
            <a:off x="480254" y="29858"/>
            <a:ext cx="1382310" cy="1666126"/>
          </a:xfrm>
          <a:prstGeom prst="rect">
            <a:avLst/>
          </a:prstGeom>
        </p:spPr>
      </p:pic>
      <p:pic>
        <p:nvPicPr>
          <p:cNvPr id="32" name="Picture 31" descr="Logo, icon&#10;&#10;Description automatically generated">
            <a:extLst>
              <a:ext uri="{FF2B5EF4-FFF2-40B4-BE49-F238E27FC236}">
                <a16:creationId xmlns:a16="http://schemas.microsoft.com/office/drawing/2014/main" id="{227C8C13-4BC7-9541-B555-698C8FBC5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726" y="1839309"/>
            <a:ext cx="1352147" cy="1352147"/>
          </a:xfrm>
          <a:prstGeom prst="rect">
            <a:avLst/>
          </a:prstGeom>
        </p:spPr>
      </p:pic>
      <p:sp>
        <p:nvSpPr>
          <p:cNvPr id="48" name="Frame 47">
            <a:extLst>
              <a:ext uri="{FF2B5EF4-FFF2-40B4-BE49-F238E27FC236}">
                <a16:creationId xmlns:a16="http://schemas.microsoft.com/office/drawing/2014/main" id="{7EE5369E-31E2-A44F-B00D-F9D3975A011B}"/>
              </a:ext>
            </a:extLst>
          </p:cNvPr>
          <p:cNvSpPr/>
          <p:nvPr/>
        </p:nvSpPr>
        <p:spPr>
          <a:xfrm>
            <a:off x="2472173" y="5244721"/>
            <a:ext cx="1573053" cy="460340"/>
          </a:xfrm>
          <a:prstGeom prst="frame">
            <a:avLst>
              <a:gd name="adj1" fmla="val 1579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7208715B-5874-D444-B18E-8FC3BADD7AE8}"/>
              </a:ext>
            </a:extLst>
          </p:cNvPr>
          <p:cNvSpPr/>
          <p:nvPr/>
        </p:nvSpPr>
        <p:spPr>
          <a:xfrm>
            <a:off x="2472173" y="6029862"/>
            <a:ext cx="1193187" cy="342920"/>
          </a:xfrm>
          <a:prstGeom prst="frame">
            <a:avLst>
              <a:gd name="adj1" fmla="val 194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8A74D854-92D5-214B-ACC4-170ACEC36855}"/>
              </a:ext>
            </a:extLst>
          </p:cNvPr>
          <p:cNvSpPr/>
          <p:nvPr/>
        </p:nvSpPr>
        <p:spPr>
          <a:xfrm>
            <a:off x="2472172" y="1250493"/>
            <a:ext cx="1193187" cy="342920"/>
          </a:xfrm>
          <a:prstGeom prst="frame">
            <a:avLst>
              <a:gd name="adj1" fmla="val 194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1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A21111-2FA8-D649-B788-04EEFDE562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8076" y="548039"/>
            <a:ext cx="10515600" cy="651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4. Classification methods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2EB082-4294-924C-A3F2-42FFEB65D421}"/>
              </a:ext>
            </a:extLst>
          </p:cNvPr>
          <p:cNvSpPr txBox="1">
            <a:spLocks/>
          </p:cNvSpPr>
          <p:nvPr/>
        </p:nvSpPr>
        <p:spPr>
          <a:xfrm>
            <a:off x="451682" y="1540812"/>
            <a:ext cx="10515600" cy="45286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Distinguish between reviews from 2012-13 vs 2016-17</a:t>
            </a:r>
          </a:p>
          <a:p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Hypothesis: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Prediction accuracies for </a:t>
            </a:r>
          </a:p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    companies with a CEO turnover:</a:t>
            </a:r>
          </a:p>
          <a:p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    are better than for companies </a:t>
            </a:r>
          </a:p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    without a CEO turnover: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4441F2-7147-4445-988B-7511B6D47D62}"/>
              </a:ext>
            </a:extLst>
          </p:cNvPr>
          <p:cNvGrpSpPr/>
          <p:nvPr/>
        </p:nvGrpSpPr>
        <p:grpSpPr>
          <a:xfrm>
            <a:off x="6637439" y="2521082"/>
            <a:ext cx="1146391" cy="1608304"/>
            <a:chOff x="235149" y="813259"/>
            <a:chExt cx="1746828" cy="2559735"/>
          </a:xfrm>
        </p:grpSpPr>
        <p:pic>
          <p:nvPicPr>
            <p:cNvPr id="6" name="Picture 14" descr="Microsoft Buying Publishers Is Bad For Consumers - GameSpace.com">
              <a:extLst>
                <a:ext uri="{FF2B5EF4-FFF2-40B4-BE49-F238E27FC236}">
                  <a16:creationId xmlns:a16="http://schemas.microsoft.com/office/drawing/2014/main" id="{A7FB4D0B-FAA9-1F4A-9EE2-8FC6BFC77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5" t="28526" r="63318" b="34095"/>
            <a:stretch/>
          </p:blipFill>
          <p:spPr bwMode="auto">
            <a:xfrm>
              <a:off x="235149" y="813259"/>
              <a:ext cx="1746828" cy="19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8C6DF499-9591-4F48-BB1A-4C2E077C9646}"/>
                </a:ext>
              </a:extLst>
            </p:cNvPr>
            <p:cNvSpPr txBox="1">
              <a:spLocks/>
            </p:cNvSpPr>
            <p:nvPr/>
          </p:nvSpPr>
          <p:spPr>
            <a:xfrm>
              <a:off x="427948" y="2691797"/>
              <a:ext cx="1422065" cy="68119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Garamond" panose="02020404030301010803" pitchFamily="18" charset="0"/>
                </a:rPr>
                <a:t>2014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CD0963-5EC7-6749-88E4-1CFC57A27039}"/>
              </a:ext>
            </a:extLst>
          </p:cNvPr>
          <p:cNvGrpSpPr/>
          <p:nvPr/>
        </p:nvGrpSpPr>
        <p:grpSpPr>
          <a:xfrm>
            <a:off x="8734104" y="2641910"/>
            <a:ext cx="1646457" cy="1400772"/>
            <a:chOff x="30510" y="917673"/>
            <a:chExt cx="2581860" cy="2249675"/>
          </a:xfrm>
        </p:grpSpPr>
        <p:pic>
          <p:nvPicPr>
            <p:cNvPr id="9" name="Picture 8" descr="Logo, icon&#10;&#10;Description automatically generated">
              <a:extLst>
                <a:ext uri="{FF2B5EF4-FFF2-40B4-BE49-F238E27FC236}">
                  <a16:creationId xmlns:a16="http://schemas.microsoft.com/office/drawing/2014/main" id="{06843385-ED6B-D042-A622-8926B62AE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323" y="917673"/>
              <a:ext cx="1532917" cy="1532917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C7A43E1E-6059-C149-B0EF-FFA360F47DD5}"/>
                </a:ext>
              </a:extLst>
            </p:cNvPr>
            <p:cNvSpPr txBox="1">
              <a:spLocks/>
            </p:cNvSpPr>
            <p:nvPr/>
          </p:nvSpPr>
          <p:spPr>
            <a:xfrm>
              <a:off x="30510" y="2479966"/>
              <a:ext cx="2581860" cy="68738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Garamond" panose="02020404030301010803" pitchFamily="18" charset="0"/>
                </a:rPr>
                <a:t>2011, 2015</a:t>
              </a:r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BD4BA76-7516-1847-8B97-49AFCA5891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66" r="26666"/>
          <a:stretch/>
        </p:blipFill>
        <p:spPr>
          <a:xfrm>
            <a:off x="6082476" y="4610744"/>
            <a:ext cx="952922" cy="114857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91048EC-3F4C-064F-9722-B2FBB95C3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360" y="4610744"/>
            <a:ext cx="965039" cy="9650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4B4BB72-80DF-C342-A681-B67C928FAC30}"/>
              </a:ext>
            </a:extLst>
          </p:cNvPr>
          <p:cNvGrpSpPr/>
          <p:nvPr/>
        </p:nvGrpSpPr>
        <p:grpSpPr>
          <a:xfrm>
            <a:off x="10063629" y="4444679"/>
            <a:ext cx="1646457" cy="1551138"/>
            <a:chOff x="40019" y="276973"/>
            <a:chExt cx="3239188" cy="3107258"/>
          </a:xfrm>
        </p:grpSpPr>
        <p:pic>
          <p:nvPicPr>
            <p:cNvPr id="14" name="Picture 13" descr="A white apple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38DB965E-D349-204C-8546-D7749E2A6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878" r="27697"/>
            <a:stretch/>
          </p:blipFill>
          <p:spPr>
            <a:xfrm>
              <a:off x="499858" y="276973"/>
              <a:ext cx="2054505" cy="2544273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EE700896-A577-1148-BC55-7BE0F5BD2E8C}"/>
                </a:ext>
              </a:extLst>
            </p:cNvPr>
            <p:cNvSpPr txBox="1">
              <a:spLocks/>
            </p:cNvSpPr>
            <p:nvPr/>
          </p:nvSpPr>
          <p:spPr>
            <a:xfrm>
              <a:off x="40019" y="2526852"/>
              <a:ext cx="3239188" cy="85737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Garamond" panose="02020404030301010803" pitchFamily="18" charset="0"/>
                </a:rPr>
                <a:t>2009-2011</a:t>
              </a:r>
            </a:p>
          </p:txBody>
        </p:sp>
      </p:grpSp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5155F93F-E483-5F45-A4D1-5DE7235DE6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469" t="11888" r="31551" b="12622"/>
          <a:stretch/>
        </p:blipFill>
        <p:spPr>
          <a:xfrm>
            <a:off x="8888361" y="4509790"/>
            <a:ext cx="933259" cy="12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6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D3E25244-711E-0D44-BE30-16D13C27D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56" y="89209"/>
            <a:ext cx="11527287" cy="5387124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B2584F1-1663-B14F-B9AF-CEF07248618E}"/>
              </a:ext>
            </a:extLst>
          </p:cNvPr>
          <p:cNvSpPr txBox="1">
            <a:spLocks/>
          </p:cNvSpPr>
          <p:nvPr/>
        </p:nvSpPr>
        <p:spPr>
          <a:xfrm>
            <a:off x="1195114" y="5807231"/>
            <a:ext cx="8272273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Does not support the hypothesis </a:t>
            </a:r>
          </a:p>
        </p:txBody>
      </p:sp>
      <p:pic>
        <p:nvPicPr>
          <p:cNvPr id="15" name="Graphic 14" descr="Sad face with solid fill with solid fill">
            <a:extLst>
              <a:ext uri="{FF2B5EF4-FFF2-40B4-BE49-F238E27FC236}">
                <a16:creationId xmlns:a16="http://schemas.microsoft.com/office/drawing/2014/main" id="{D66412C9-9B86-8F47-98DC-0597227A8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5764" y="5680243"/>
            <a:ext cx="905755" cy="9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3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B5EDDA0-E891-9E42-8C1E-6B194A09EC39}"/>
              </a:ext>
            </a:extLst>
          </p:cNvPr>
          <p:cNvSpPr txBox="1">
            <a:spLocks/>
          </p:cNvSpPr>
          <p:nvPr/>
        </p:nvSpPr>
        <p:spPr>
          <a:xfrm>
            <a:off x="2366128" y="251918"/>
            <a:ext cx="7714409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Most influential words (Naïve Bayes)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C9B58FA-95A5-E444-B79B-9EAE39739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831037"/>
              </p:ext>
            </p:extLst>
          </p:nvPr>
        </p:nvGraphicFramePr>
        <p:xfrm>
          <a:off x="323850" y="1660652"/>
          <a:ext cx="11544300" cy="4704462"/>
        </p:xfrm>
        <a:graphic>
          <a:graphicData uri="http://schemas.openxmlformats.org/drawingml/2006/table">
            <a:tbl>
              <a:tblPr firstRow="1">
                <a:tableStyleId>{125E5076-3810-47DD-B79F-674D7AD40C01}</a:tableStyleId>
              </a:tblPr>
              <a:tblGrid>
                <a:gridCol w="2886075">
                  <a:extLst>
                    <a:ext uri="{9D8B030D-6E8A-4147-A177-3AD203B41FA5}">
                      <a16:colId xmlns:a16="http://schemas.microsoft.com/office/drawing/2014/main" val="1187847963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3236095036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291107651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2278473330"/>
                    </a:ext>
                  </a:extLst>
                </a:gridCol>
              </a:tblGrid>
              <a:tr h="58704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Google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Microsoft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761697"/>
                  </a:ext>
                </a:extLst>
              </a:tr>
              <a:tr h="5870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2012-13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2016-17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2012-13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2016-17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475108"/>
                  </a:ext>
                </a:extLst>
              </a:tr>
              <a:tr h="5883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thing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pay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hour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335263"/>
                  </a:ext>
                </a:extLst>
              </a:tr>
              <a:tr h="5883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think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performance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042733"/>
                  </a:ext>
                </a:extLst>
              </a:tr>
              <a:tr h="5883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awesome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world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competitive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579223"/>
                  </a:ext>
                </a:extLst>
              </a:tr>
              <a:tr h="5883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office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challenge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stack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634555"/>
                  </a:ext>
                </a:extLst>
              </a:tr>
              <a:tr h="5883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feel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need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think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63696"/>
                  </a:ext>
                </a:extLst>
              </a:tr>
              <a:tr h="5883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need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experience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market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support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086506"/>
                  </a:ext>
                </a:extLst>
              </a:tr>
            </a:tbl>
          </a:graphicData>
        </a:graphic>
      </p:graphicFrame>
      <p:pic>
        <p:nvPicPr>
          <p:cNvPr id="6" name="Picture 8" descr="5 REASONS FITBIT IS A GOOD FIT FOR ALPHABET AND 3 PRECAUTIONS | by Bare Sky  Marketing — Healthcare Content Writing | Medium">
            <a:extLst>
              <a:ext uri="{FF2B5EF4-FFF2-40B4-BE49-F238E27FC236}">
                <a16:creationId xmlns:a16="http://schemas.microsoft.com/office/drawing/2014/main" id="{EB8300DA-F2FF-C341-8578-FE97104F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13" y="1084524"/>
            <a:ext cx="3079753" cy="102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icrosoft Buying Publishers Is Bad For Consumers - GameSpace.com">
            <a:extLst>
              <a:ext uri="{FF2B5EF4-FFF2-40B4-BE49-F238E27FC236}">
                <a16:creationId xmlns:a16="http://schemas.microsoft.com/office/drawing/2014/main" id="{2A5550F0-5508-7848-AF92-4BDECB9D7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8526" r="11936" b="34095"/>
          <a:stretch/>
        </p:blipFill>
        <p:spPr bwMode="auto">
          <a:xfrm>
            <a:off x="7190663" y="1060916"/>
            <a:ext cx="3742658" cy="107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486C2C1-259B-574E-A372-04781BD25236}"/>
              </a:ext>
            </a:extLst>
          </p:cNvPr>
          <p:cNvSpPr/>
          <p:nvPr/>
        </p:nvSpPr>
        <p:spPr>
          <a:xfrm>
            <a:off x="624468" y="3378819"/>
            <a:ext cx="2255101" cy="1300118"/>
          </a:xfrm>
          <a:prstGeom prst="frame">
            <a:avLst>
              <a:gd name="adj1" fmla="val 57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DC4BD31-D0CA-9243-95A6-888AC73FA309}"/>
              </a:ext>
            </a:extLst>
          </p:cNvPr>
          <p:cNvSpPr/>
          <p:nvPr/>
        </p:nvSpPr>
        <p:spPr>
          <a:xfrm>
            <a:off x="3564673" y="5765180"/>
            <a:ext cx="2255101" cy="662085"/>
          </a:xfrm>
          <a:prstGeom prst="frame">
            <a:avLst>
              <a:gd name="adj1" fmla="val 117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985142C-ECBE-6D47-A75D-4CB2A343852C}"/>
              </a:ext>
            </a:extLst>
          </p:cNvPr>
          <p:cNvSpPr/>
          <p:nvPr/>
        </p:nvSpPr>
        <p:spPr>
          <a:xfrm>
            <a:off x="3564672" y="2863534"/>
            <a:ext cx="2255101" cy="662085"/>
          </a:xfrm>
          <a:prstGeom prst="frame">
            <a:avLst>
              <a:gd name="adj1" fmla="val 117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E51C16D9-171E-DE49-8384-7600270C6A00}"/>
              </a:ext>
            </a:extLst>
          </p:cNvPr>
          <p:cNvSpPr/>
          <p:nvPr/>
        </p:nvSpPr>
        <p:spPr>
          <a:xfrm>
            <a:off x="6372229" y="2775281"/>
            <a:ext cx="2404946" cy="2507193"/>
          </a:xfrm>
          <a:prstGeom prst="frame">
            <a:avLst>
              <a:gd name="adj1" fmla="val 33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FD3BA668-F56F-F84D-9CDE-F1D8B336AD0B}"/>
              </a:ext>
            </a:extLst>
          </p:cNvPr>
          <p:cNvSpPr/>
          <p:nvPr/>
        </p:nvSpPr>
        <p:spPr>
          <a:xfrm>
            <a:off x="9329631" y="3377660"/>
            <a:ext cx="2255101" cy="662085"/>
          </a:xfrm>
          <a:prstGeom prst="frame">
            <a:avLst>
              <a:gd name="adj1" fmla="val 117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B4D6146-8BAB-2248-A5B3-BAA1E1C946FF}"/>
              </a:ext>
            </a:extLst>
          </p:cNvPr>
          <p:cNvSpPr/>
          <p:nvPr/>
        </p:nvSpPr>
        <p:spPr>
          <a:xfrm>
            <a:off x="9225776" y="5783615"/>
            <a:ext cx="2255101" cy="662085"/>
          </a:xfrm>
          <a:prstGeom prst="frame">
            <a:avLst>
              <a:gd name="adj1" fmla="val 117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1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C36D07CF-3346-A84C-A3D4-6C8250ECCD1B}"/>
              </a:ext>
            </a:extLst>
          </p:cNvPr>
          <p:cNvSpPr txBox="1">
            <a:spLocks/>
          </p:cNvSpPr>
          <p:nvPr/>
        </p:nvSpPr>
        <p:spPr>
          <a:xfrm>
            <a:off x="6143521" y="714419"/>
            <a:ext cx="2199854" cy="18694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2009/2011: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Steve Jobs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  <a:sym typeface="Wingdings" pitchFamily="2" charset="2"/>
              </a:rPr>
              <a:t>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  <a:sym typeface="Wingdings" pitchFamily="2" charset="2"/>
              </a:rPr>
              <a:t>Tim Cook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9AF36A8F-67DE-4F4E-821F-E7A63201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7" t="33899" r="14953" b="38699"/>
          <a:stretch/>
        </p:blipFill>
        <p:spPr>
          <a:xfrm>
            <a:off x="177240" y="4728118"/>
            <a:ext cx="2700546" cy="622854"/>
          </a:xfrm>
          <a:prstGeom prst="rect">
            <a:avLst/>
          </a:prstGeom>
        </p:spPr>
      </p:pic>
      <p:pic>
        <p:nvPicPr>
          <p:cNvPr id="5" name="Picture 4" descr="A white app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6261FAB-1EA8-9044-8C60-6D4EA61C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5" y="1021532"/>
            <a:ext cx="2660257" cy="1562373"/>
          </a:xfrm>
          <a:prstGeom prst="rect">
            <a:avLst/>
          </a:prstGeom>
        </p:spPr>
      </p:pic>
      <p:pic>
        <p:nvPicPr>
          <p:cNvPr id="3074" name="Picture 2" descr="Steve Jobs - Wikipedia">
            <a:extLst>
              <a:ext uri="{FF2B5EF4-FFF2-40B4-BE49-F238E27FC236}">
                <a16:creationId xmlns:a16="http://schemas.microsoft.com/office/drawing/2014/main" id="{579A4B89-B494-F34E-80EA-B1C5D18F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63" y="68110"/>
            <a:ext cx="3338237" cy="32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Phone-Konzern: Apple-Chef Tim Cook outet sich als schwul - WELT">
            <a:extLst>
              <a:ext uri="{FF2B5EF4-FFF2-40B4-BE49-F238E27FC236}">
                <a16:creationId xmlns:a16="http://schemas.microsoft.com/office/drawing/2014/main" id="{E73C85AD-2B6F-B24E-8DBB-796A490D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08" y="93703"/>
            <a:ext cx="3411731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E8B7F970-1EEB-6141-9E18-A3CE2304DCC8}"/>
              </a:ext>
            </a:extLst>
          </p:cNvPr>
          <p:cNvSpPr txBox="1">
            <a:spLocks/>
          </p:cNvSpPr>
          <p:nvPr/>
        </p:nvSpPr>
        <p:spPr>
          <a:xfrm>
            <a:off x="6231010" y="3893791"/>
            <a:ext cx="2199854" cy="275588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2014: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Steve Ballmer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  <a:sym typeface="Wingdings" pitchFamily="2" charset="2"/>
              </a:rPr>
              <a:t>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  <a:sym typeface="Wingdings" pitchFamily="2" charset="2"/>
              </a:rPr>
              <a:t>Satya Nadella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078" name="Picture 6" descr="Steve Ballmer, ex-Microsoft CEO, to buy L.A. Clippers for $2 billion:  report – The Denver Post">
            <a:extLst>
              <a:ext uri="{FF2B5EF4-FFF2-40B4-BE49-F238E27FC236}">
                <a16:creationId xmlns:a16="http://schemas.microsoft.com/office/drawing/2014/main" id="{D89F7FB5-E522-AC47-9A7D-CE87A5C9C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9877"/>
          <a:stretch/>
        </p:blipFill>
        <p:spPr bwMode="auto">
          <a:xfrm>
            <a:off x="2969148" y="3721926"/>
            <a:ext cx="2796033" cy="285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tya Nadella: Reinventing Microsoft - Caixin Global">
            <a:extLst>
              <a:ext uri="{FF2B5EF4-FFF2-40B4-BE49-F238E27FC236}">
                <a16:creationId xmlns:a16="http://schemas.microsoft.com/office/drawing/2014/main" id="{BBFB807F-70AD-FB4F-814E-E88407EA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3" t="5080" r="21517" b="20928"/>
          <a:stretch/>
        </p:blipFill>
        <p:spPr bwMode="auto">
          <a:xfrm>
            <a:off x="8430864" y="3655748"/>
            <a:ext cx="3504852" cy="29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18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A8D37-E65E-C240-9D07-AB0E85242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526" y="2893004"/>
            <a:ext cx="2556589" cy="6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Thank you!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B2EBDCE-AEE7-BC4E-B804-4DDA5EC7E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" t="14276" r="3470" b="6320"/>
          <a:stretch/>
        </p:blipFill>
        <p:spPr>
          <a:xfrm>
            <a:off x="3924733" y="-1"/>
            <a:ext cx="826726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EBBA9B34-4066-C449-98CD-3293C31E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911" y="123593"/>
            <a:ext cx="4229566" cy="1400518"/>
          </a:xfrm>
          <a:prstGeom prst="rect">
            <a:avLst/>
          </a:prstGeom>
        </p:spPr>
      </p:pic>
      <p:pic>
        <p:nvPicPr>
          <p:cNvPr id="4098" name="Picture 2" descr="At Google, Eric Schmidt Wrote the Book on Adult Supervision | WIRED">
            <a:extLst>
              <a:ext uri="{FF2B5EF4-FFF2-40B4-BE49-F238E27FC236}">
                <a16:creationId xmlns:a16="http://schemas.microsoft.com/office/drawing/2014/main" id="{615EA150-7DE1-EA48-AF2E-8EBA3D545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2" r="27049" b="15936"/>
          <a:stretch/>
        </p:blipFill>
        <p:spPr bwMode="auto">
          <a:xfrm>
            <a:off x="0" y="1610119"/>
            <a:ext cx="3200400" cy="39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rry Page">
            <a:extLst>
              <a:ext uri="{FF2B5EF4-FFF2-40B4-BE49-F238E27FC236}">
                <a16:creationId xmlns:a16="http://schemas.microsoft.com/office/drawing/2014/main" id="{0FAE59B7-64BC-7C43-8C16-C0C33BD5A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3" r="17996" b="10190"/>
          <a:stretch/>
        </p:blipFill>
        <p:spPr bwMode="auto">
          <a:xfrm>
            <a:off x="4653159" y="1832717"/>
            <a:ext cx="2885682" cy="3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FA861-401D-CA4B-90A1-9D0D83DE3152}"/>
              </a:ext>
            </a:extLst>
          </p:cNvPr>
          <p:cNvSpPr txBox="1"/>
          <p:nvPr/>
        </p:nvSpPr>
        <p:spPr>
          <a:xfrm>
            <a:off x="12747933" y="3116121"/>
            <a:ext cx="82937" cy="20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102" name="Picture 6" descr="Read Google CEO Sundar Pichai's full prepared remarks over antitrust">
            <a:extLst>
              <a:ext uri="{FF2B5EF4-FFF2-40B4-BE49-F238E27FC236}">
                <a16:creationId xmlns:a16="http://schemas.microsoft.com/office/drawing/2014/main" id="{F40761CC-68A6-AA4D-8D03-488622E22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 r="25646"/>
          <a:stretch/>
        </p:blipFill>
        <p:spPr bwMode="auto">
          <a:xfrm>
            <a:off x="9367024" y="1551344"/>
            <a:ext cx="2709745" cy="395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BECD05D-2F33-2545-A2F9-833241630184}"/>
              </a:ext>
            </a:extLst>
          </p:cNvPr>
          <p:cNvSpPr txBox="1">
            <a:spLocks/>
          </p:cNvSpPr>
          <p:nvPr/>
        </p:nvSpPr>
        <p:spPr>
          <a:xfrm>
            <a:off x="98969" y="5832153"/>
            <a:ext cx="12093031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Eric Schmidt   	  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  <a:sym typeface="Wingdings" pitchFamily="2" charset="2"/>
              </a:rPr>
              <a:t>          Larry Page  		       Sundar Pichai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69F3C80-4D5F-0D44-B489-6B1A6C223C1D}"/>
              </a:ext>
            </a:extLst>
          </p:cNvPr>
          <p:cNvSpPr txBox="1">
            <a:spLocks/>
          </p:cNvSpPr>
          <p:nvPr/>
        </p:nvSpPr>
        <p:spPr>
          <a:xfrm>
            <a:off x="3276273" y="5017381"/>
            <a:ext cx="1376886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2011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8532BBE-A687-6E40-9703-7A98249AC750}"/>
              </a:ext>
            </a:extLst>
          </p:cNvPr>
          <p:cNvSpPr txBox="1">
            <a:spLocks/>
          </p:cNvSpPr>
          <p:nvPr/>
        </p:nvSpPr>
        <p:spPr>
          <a:xfrm>
            <a:off x="7764489" y="4891077"/>
            <a:ext cx="1376886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24267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5D7B46-E030-7F4D-B9D5-58211BB2FC5C}"/>
              </a:ext>
            </a:extLst>
          </p:cNvPr>
          <p:cNvSpPr txBox="1">
            <a:spLocks/>
          </p:cNvSpPr>
          <p:nvPr/>
        </p:nvSpPr>
        <p:spPr>
          <a:xfrm>
            <a:off x="2154255" y="452640"/>
            <a:ext cx="7714409" cy="651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Hypothesis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663D345-1290-834A-B451-CAE58CB645DE}"/>
              </a:ext>
            </a:extLst>
          </p:cNvPr>
          <p:cNvSpPr txBox="1">
            <a:spLocks/>
          </p:cNvSpPr>
          <p:nvPr/>
        </p:nvSpPr>
        <p:spPr>
          <a:xfrm>
            <a:off x="780713" y="1287779"/>
            <a:ext cx="10818330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aramond" panose="02020404030301010803" pitchFamily="18" charset="0"/>
              </a:rPr>
              <a:t>CEO turnover </a:t>
            </a:r>
            <a:r>
              <a:rPr lang="en-US" sz="4800" dirty="0">
                <a:solidFill>
                  <a:schemeClr val="bg1"/>
                </a:solidFill>
                <a:latin typeface="Garamond" panose="02020404030301010803" pitchFamily="18" charset="0"/>
                <a:sym typeface="Wingdings" pitchFamily="2" charset="2"/>
              </a:rPr>
              <a:t> company cultural change</a:t>
            </a:r>
            <a:endParaRPr lang="en-US" sz="4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icture 14" descr="Microsoft Buying Publishers Is Bad For Consumers - GameSpace.com">
            <a:extLst>
              <a:ext uri="{FF2B5EF4-FFF2-40B4-BE49-F238E27FC236}">
                <a16:creationId xmlns:a16="http://schemas.microsoft.com/office/drawing/2014/main" id="{C674771B-07B1-5341-84BC-746D18E5A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5" t="28526" r="63318" b="34095"/>
          <a:stretch/>
        </p:blipFill>
        <p:spPr bwMode="auto">
          <a:xfrm>
            <a:off x="407427" y="4565606"/>
            <a:ext cx="1746828" cy="192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200E1BC-6A11-524A-8F92-14F6FCFA6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6" r="26666"/>
          <a:stretch/>
        </p:blipFill>
        <p:spPr>
          <a:xfrm>
            <a:off x="7274260" y="4565606"/>
            <a:ext cx="1642188" cy="1979364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A34307B2-42EC-B246-B31B-AEC43B35F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104" y="4813091"/>
            <a:ext cx="1532917" cy="153291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B33E251-589A-EC49-8B93-3AAA6EB8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128" y="4756846"/>
            <a:ext cx="1596883" cy="1596883"/>
          </a:xfrm>
          <a:prstGeom prst="rect">
            <a:avLst/>
          </a:prstGeom>
        </p:spPr>
      </p:pic>
      <p:pic>
        <p:nvPicPr>
          <p:cNvPr id="10" name="Picture 9" descr="A white app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034F10B-5095-5248-B718-9788B3EAA3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78" r="27697"/>
          <a:stretch/>
        </p:blipFill>
        <p:spPr>
          <a:xfrm>
            <a:off x="1647869" y="2667261"/>
            <a:ext cx="1532917" cy="1898345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8E264915-1A1D-EC41-863D-64A81764FF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469" t="11888" r="31551" b="12622"/>
          <a:stretch/>
        </p:blipFill>
        <p:spPr>
          <a:xfrm>
            <a:off x="8503236" y="2667261"/>
            <a:ext cx="1532917" cy="2086187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380D2E35-29FB-C74A-8E7E-1F92734E779A}"/>
              </a:ext>
            </a:extLst>
          </p:cNvPr>
          <p:cNvSpPr txBox="1">
            <a:spLocks/>
          </p:cNvSpPr>
          <p:nvPr/>
        </p:nvSpPr>
        <p:spPr>
          <a:xfrm>
            <a:off x="3749474" y="3192604"/>
            <a:ext cx="4492013" cy="25212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Garamond" panose="02020404030301010803" pitchFamily="18" charset="0"/>
              </a:rPr>
              <a:t>Magnitude of change</a:t>
            </a:r>
          </a:p>
          <a:p>
            <a:pPr algn="ctr"/>
            <a:r>
              <a:rPr lang="en-US" sz="13800" dirty="0">
                <a:solidFill>
                  <a:schemeClr val="bg1"/>
                </a:solidFill>
                <a:latin typeface="Garamond" panose="02020404030301010803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0060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49E5A0-76C4-9147-B144-4760F895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7" y="1034999"/>
            <a:ext cx="10857470" cy="5823001"/>
          </a:xfrm>
          <a:prstGeom prst="rect">
            <a:avLst/>
          </a:prstGeom>
        </p:spPr>
      </p:pic>
      <p:pic>
        <p:nvPicPr>
          <p:cNvPr id="4" name="Picture 6" descr="Image result for glassdoor">
            <a:extLst>
              <a:ext uri="{FF2B5EF4-FFF2-40B4-BE49-F238E27FC236}">
                <a16:creationId xmlns:a16="http://schemas.microsoft.com/office/drawing/2014/main" id="{09A965E7-53FB-2142-A9A2-72B824189B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4" b="19362"/>
          <a:stretch/>
        </p:blipFill>
        <p:spPr bwMode="auto">
          <a:xfrm>
            <a:off x="3459892" y="135924"/>
            <a:ext cx="451979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60DEDF55-3F98-A04A-8657-5783EB9FF35A}"/>
              </a:ext>
            </a:extLst>
          </p:cNvPr>
          <p:cNvSpPr/>
          <p:nvPr/>
        </p:nvSpPr>
        <p:spPr>
          <a:xfrm>
            <a:off x="1643447" y="1640480"/>
            <a:ext cx="6079525" cy="61783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9F46DB19-8620-214C-977D-5F9675418BF0}"/>
              </a:ext>
            </a:extLst>
          </p:cNvPr>
          <p:cNvSpPr/>
          <p:nvPr/>
        </p:nvSpPr>
        <p:spPr>
          <a:xfrm>
            <a:off x="1545931" y="4303120"/>
            <a:ext cx="9737126" cy="926756"/>
          </a:xfrm>
          <a:prstGeom prst="frame">
            <a:avLst>
              <a:gd name="adj1" fmla="val 8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8269993-DDF6-C349-9E34-CF8C96FD90F5}"/>
              </a:ext>
            </a:extLst>
          </p:cNvPr>
          <p:cNvSpPr/>
          <p:nvPr/>
        </p:nvSpPr>
        <p:spPr>
          <a:xfrm>
            <a:off x="1545931" y="5647038"/>
            <a:ext cx="9737126" cy="1210962"/>
          </a:xfrm>
          <a:prstGeom prst="frame">
            <a:avLst>
              <a:gd name="adj1" fmla="val 42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3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7F42C87-340E-5448-9903-CFA600F7B4C6}"/>
              </a:ext>
            </a:extLst>
          </p:cNvPr>
          <p:cNvGrpSpPr/>
          <p:nvPr/>
        </p:nvGrpSpPr>
        <p:grpSpPr>
          <a:xfrm>
            <a:off x="1352222" y="-16398"/>
            <a:ext cx="9487555" cy="3231093"/>
            <a:chOff x="1352220" y="3626907"/>
            <a:chExt cx="9487555" cy="3231093"/>
          </a:xfrm>
        </p:grpSpPr>
        <p:pic>
          <p:nvPicPr>
            <p:cNvPr id="17" name="Picture 16" descr="Chart, bar chart&#10;&#10;Description automatically generated">
              <a:extLst>
                <a:ext uri="{FF2B5EF4-FFF2-40B4-BE49-F238E27FC236}">
                  <a16:creationId xmlns:a16="http://schemas.microsoft.com/office/drawing/2014/main" id="{BA1B38EF-FAC6-464A-901D-732D56A9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2220" y="3626907"/>
              <a:ext cx="9487555" cy="323109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17DED3-BE00-B04A-8D12-025981233591}"/>
                </a:ext>
              </a:extLst>
            </p:cNvPr>
            <p:cNvSpPr txBox="1"/>
            <p:nvPr/>
          </p:nvSpPr>
          <p:spPr>
            <a:xfrm>
              <a:off x="2752824" y="4042123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655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5D2AF-B6EA-3A4A-A11B-75CEE31EAF5D}"/>
                </a:ext>
              </a:extLst>
            </p:cNvPr>
            <p:cNvSpPr txBox="1"/>
            <p:nvPr/>
          </p:nvSpPr>
          <p:spPr>
            <a:xfrm>
              <a:off x="3166776" y="4442233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1511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4EFBB3-9829-EC42-A7C1-BB8CA12D9618}"/>
                </a:ext>
              </a:extLst>
            </p:cNvPr>
            <p:cNvSpPr txBox="1"/>
            <p:nvPr/>
          </p:nvSpPr>
          <p:spPr>
            <a:xfrm>
              <a:off x="4666649" y="4842343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6570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F2D0A5-DAC6-334F-933A-22A95137B0FC}"/>
                </a:ext>
              </a:extLst>
            </p:cNvPr>
            <p:cNvSpPr txBox="1"/>
            <p:nvPr/>
          </p:nvSpPr>
          <p:spPr>
            <a:xfrm>
              <a:off x="6166522" y="5242453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11452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147925-3B15-AA46-8A24-B4F623E75CD3}"/>
                </a:ext>
              </a:extLst>
            </p:cNvPr>
            <p:cNvSpPr txBox="1"/>
            <p:nvPr/>
          </p:nvSpPr>
          <p:spPr>
            <a:xfrm>
              <a:off x="7377833" y="561020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15428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E606B8-82B3-1C4A-A76F-F7D3B452A127}"/>
                </a:ext>
              </a:extLst>
            </p:cNvPr>
            <p:cNvSpPr txBox="1"/>
            <p:nvPr/>
          </p:nvSpPr>
          <p:spPr>
            <a:xfrm>
              <a:off x="9193122" y="601031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23992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653C2ED-BF66-2547-983E-4461DB4A6DFF}"/>
              </a:ext>
            </a:extLst>
          </p:cNvPr>
          <p:cNvGrpSpPr/>
          <p:nvPr/>
        </p:nvGrpSpPr>
        <p:grpSpPr>
          <a:xfrm>
            <a:off x="1352222" y="3342266"/>
            <a:ext cx="9487555" cy="3576026"/>
            <a:chOff x="1352221" y="65987"/>
            <a:chExt cx="9487555" cy="35760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AEC0F-D551-EE4D-9A76-5B3F2478E148}"/>
                </a:ext>
              </a:extLst>
            </p:cNvPr>
            <p:cNvSpPr/>
            <p:nvPr/>
          </p:nvSpPr>
          <p:spPr>
            <a:xfrm>
              <a:off x="1352221" y="65987"/>
              <a:ext cx="9487555" cy="352856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3B659DAB-0C06-854A-9029-CB1B7C6D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3808" y="138226"/>
              <a:ext cx="8646961" cy="3503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63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D3A37-E313-D54B-87EB-FF74DECCB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782" y="925958"/>
            <a:ext cx="10515600" cy="651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1. Divergence heatmaps (2008-2018)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491C03D-BC78-4F44-99D4-777FFEC4C42A}"/>
              </a:ext>
            </a:extLst>
          </p:cNvPr>
          <p:cNvSpPr txBox="1">
            <a:spLocks/>
          </p:cNvSpPr>
          <p:nvPr/>
        </p:nvSpPr>
        <p:spPr>
          <a:xfrm>
            <a:off x="889833" y="2469865"/>
            <a:ext cx="10738949" cy="29774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Non-stop words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For years in each company with more than 100 reviews, randomly sample 100 reviews.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Clear, consistent pattern from KS and Wasserstein graphs</a:t>
            </a:r>
          </a:p>
        </p:txBody>
      </p:sp>
    </p:spTree>
    <p:extLst>
      <p:ext uri="{BB962C8B-B14F-4D97-AF65-F5344CB8AC3E}">
        <p14:creationId xmlns:p14="http://schemas.microsoft.com/office/powerpoint/2010/main" val="299770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04F399C-83B7-A644-99B1-949C15516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6" r="26666"/>
          <a:stretch/>
        </p:blipFill>
        <p:spPr>
          <a:xfrm>
            <a:off x="287469" y="4065377"/>
            <a:ext cx="1642188" cy="1979364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FD0D630-0610-6E49-8956-683C07F1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143" y="12019"/>
            <a:ext cx="3953634" cy="3362354"/>
          </a:xfrm>
          <a:prstGeom prst="rect">
            <a:avLst/>
          </a:prstGeom>
        </p:spPr>
      </p:pic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7D8B49A-0E99-9848-BCC0-D7934E307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309" y="12019"/>
            <a:ext cx="3882023" cy="3346269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F0E675C-68C8-1842-82D2-4272296BC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143" y="3530498"/>
            <a:ext cx="3912654" cy="3327502"/>
          </a:xfrm>
          <a:prstGeom prst="rect">
            <a:avLst/>
          </a:prstGeom>
        </p:spPr>
      </p:pic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F850CAC-7180-9C4C-A8D7-9301D2C13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309" y="3530498"/>
            <a:ext cx="3882023" cy="3346268"/>
          </a:xfrm>
          <a:prstGeom prst="rect">
            <a:avLst/>
          </a:prstGeom>
        </p:spPr>
      </p:pic>
      <p:sp>
        <p:nvSpPr>
          <p:cNvPr id="2" name="Donut 1">
            <a:extLst>
              <a:ext uri="{FF2B5EF4-FFF2-40B4-BE49-F238E27FC236}">
                <a16:creationId xmlns:a16="http://schemas.microsoft.com/office/drawing/2014/main" id="{B3C804C6-1260-7749-AF72-F0D99838E83E}"/>
              </a:ext>
            </a:extLst>
          </p:cNvPr>
          <p:cNvSpPr/>
          <p:nvPr/>
        </p:nvSpPr>
        <p:spPr>
          <a:xfrm>
            <a:off x="4368800" y="2875280"/>
            <a:ext cx="1005840" cy="553720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2DC9807F-F442-3A44-87F3-0A1A31E37CF6}"/>
              </a:ext>
            </a:extLst>
          </p:cNvPr>
          <p:cNvSpPr/>
          <p:nvPr/>
        </p:nvSpPr>
        <p:spPr>
          <a:xfrm>
            <a:off x="9306560" y="2890673"/>
            <a:ext cx="1005840" cy="553720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0A82F1-9BA7-4943-830A-4DEF3BBA2DE3}"/>
              </a:ext>
            </a:extLst>
          </p:cNvPr>
          <p:cNvGrpSpPr/>
          <p:nvPr/>
        </p:nvGrpSpPr>
        <p:grpSpPr>
          <a:xfrm>
            <a:off x="235149" y="813259"/>
            <a:ext cx="1746828" cy="2545029"/>
            <a:chOff x="235149" y="813259"/>
            <a:chExt cx="1746828" cy="2545029"/>
          </a:xfrm>
        </p:grpSpPr>
        <p:pic>
          <p:nvPicPr>
            <p:cNvPr id="41" name="Picture 14" descr="Microsoft Buying Publishers Is Bad For Consumers - GameSpace.com">
              <a:extLst>
                <a:ext uri="{FF2B5EF4-FFF2-40B4-BE49-F238E27FC236}">
                  <a16:creationId xmlns:a16="http://schemas.microsoft.com/office/drawing/2014/main" id="{3A300F2B-A470-3748-AD0F-454B07467E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5" t="28526" r="63318" b="34095"/>
            <a:stretch/>
          </p:blipFill>
          <p:spPr bwMode="auto">
            <a:xfrm>
              <a:off x="235149" y="813259"/>
              <a:ext cx="1746828" cy="19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FE54E91E-EE6C-124B-AC6E-CC9B2112AF9A}"/>
                </a:ext>
              </a:extLst>
            </p:cNvPr>
            <p:cNvSpPr txBox="1">
              <a:spLocks/>
            </p:cNvSpPr>
            <p:nvPr/>
          </p:nvSpPr>
          <p:spPr>
            <a:xfrm>
              <a:off x="427948" y="2706507"/>
              <a:ext cx="1422065" cy="65178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49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DEA55273-21FD-F64D-AE19-6204A8658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17" y="4407411"/>
            <a:ext cx="1596883" cy="1596883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95CF0DB-C49A-9D49-8DDE-24063C01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28" y="3502649"/>
            <a:ext cx="3892560" cy="3355351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A67F741-D128-964B-A3D6-02B361FB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11" y="3477212"/>
            <a:ext cx="3881837" cy="3384393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F970B51-815C-0342-903D-203A719DE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229" y="-7410"/>
            <a:ext cx="3892560" cy="3355352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6ED7BA96-FAD3-6848-BBA6-D76AD9EF3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511" y="20321"/>
            <a:ext cx="3881837" cy="3346108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A9E58D51-79A5-F04E-AB6A-1E6805E6B50B}"/>
              </a:ext>
            </a:extLst>
          </p:cNvPr>
          <p:cNvSpPr/>
          <p:nvPr/>
        </p:nvSpPr>
        <p:spPr>
          <a:xfrm>
            <a:off x="3230880" y="2814320"/>
            <a:ext cx="1869440" cy="634963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BF907BE1-2D4B-EE43-8D5C-819E93AF4B5B}"/>
              </a:ext>
            </a:extLst>
          </p:cNvPr>
          <p:cNvSpPr/>
          <p:nvPr/>
        </p:nvSpPr>
        <p:spPr>
          <a:xfrm>
            <a:off x="3230880" y="6379926"/>
            <a:ext cx="1005840" cy="553720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4883EB24-D155-6446-8C81-C39A51FB798F}"/>
              </a:ext>
            </a:extLst>
          </p:cNvPr>
          <p:cNvSpPr/>
          <p:nvPr/>
        </p:nvSpPr>
        <p:spPr>
          <a:xfrm>
            <a:off x="8209280" y="6387535"/>
            <a:ext cx="1005840" cy="553720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28634C2-5FC9-5C49-836D-B83C1E29B641}"/>
              </a:ext>
            </a:extLst>
          </p:cNvPr>
          <p:cNvSpPr/>
          <p:nvPr/>
        </p:nvSpPr>
        <p:spPr>
          <a:xfrm>
            <a:off x="8099900" y="2814319"/>
            <a:ext cx="1869440" cy="634963"/>
          </a:xfrm>
          <a:prstGeom prst="donut">
            <a:avLst>
              <a:gd name="adj" fmla="val 117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F9D2D0-BCCA-3344-8DC4-AC4F5CC7B75F}"/>
              </a:ext>
            </a:extLst>
          </p:cNvPr>
          <p:cNvGrpSpPr/>
          <p:nvPr/>
        </p:nvGrpSpPr>
        <p:grpSpPr>
          <a:xfrm>
            <a:off x="364317" y="917673"/>
            <a:ext cx="1697829" cy="2688327"/>
            <a:chOff x="364317" y="917673"/>
            <a:chExt cx="1697829" cy="2688327"/>
          </a:xfrm>
        </p:grpSpPr>
        <p:pic>
          <p:nvPicPr>
            <p:cNvPr id="3" name="Picture 2" descr="Logo, icon&#10;&#10;Description automatically generated">
              <a:extLst>
                <a:ext uri="{FF2B5EF4-FFF2-40B4-BE49-F238E27FC236}">
                  <a16:creationId xmlns:a16="http://schemas.microsoft.com/office/drawing/2014/main" id="{05106F31-29C6-3340-9CEC-D639B356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323" y="917673"/>
              <a:ext cx="1532917" cy="1532917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4CC3E1B8-2D96-494E-A8B0-EDFBA955CD65}"/>
                </a:ext>
              </a:extLst>
            </p:cNvPr>
            <p:cNvSpPr txBox="1">
              <a:spLocks/>
            </p:cNvSpPr>
            <p:nvPr/>
          </p:nvSpPr>
          <p:spPr>
            <a:xfrm>
              <a:off x="364317" y="2511533"/>
              <a:ext cx="1697829" cy="109446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2011, 2015</a:t>
              </a:r>
            </a:p>
          </p:txBody>
        </p:sp>
      </p:grpSp>
      <p:sp>
        <p:nvSpPr>
          <p:cNvPr id="17" name="Title 3">
            <a:extLst>
              <a:ext uri="{FF2B5EF4-FFF2-40B4-BE49-F238E27FC236}">
                <a16:creationId xmlns:a16="http://schemas.microsoft.com/office/drawing/2014/main" id="{AB423241-6BF4-814F-A017-6F86128125C8}"/>
              </a:ext>
            </a:extLst>
          </p:cNvPr>
          <p:cNvSpPr txBox="1">
            <a:spLocks/>
          </p:cNvSpPr>
          <p:nvPr/>
        </p:nvSpPr>
        <p:spPr>
          <a:xfrm>
            <a:off x="3452517" y="5248892"/>
            <a:ext cx="4154783" cy="983090"/>
          </a:xfrm>
          <a:prstGeom prst="rect">
            <a:avLst/>
          </a:prstGeom>
          <a:solidFill>
            <a:srgbClr val="7F7F7F">
              <a:alpha val="84706"/>
            </a:srgbClr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Fewer than 20 reviews per year before 2012</a:t>
            </a:r>
          </a:p>
        </p:txBody>
      </p:sp>
    </p:spTree>
    <p:extLst>
      <p:ext uri="{BB962C8B-B14F-4D97-AF65-F5344CB8AC3E}">
        <p14:creationId xmlns:p14="http://schemas.microsoft.com/office/powerpoint/2010/main" val="275466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332</Words>
  <Application>Microsoft Macintosh PowerPoint</Application>
  <PresentationFormat>Widescreen</PresentationFormat>
  <Paragraphs>107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Divergence heatmaps (2008-2018)</vt:lpstr>
      <vt:lpstr>PowerPoint Presentation</vt:lpstr>
      <vt:lpstr>PowerPoint Presentation</vt:lpstr>
      <vt:lpstr>PowerPoint Presentation</vt:lpstr>
      <vt:lpstr>2. Counting Keyword occurrence per 10,000 reviews (2008-2018)</vt:lpstr>
      <vt:lpstr>PowerPoint Presentation</vt:lpstr>
      <vt:lpstr>PowerPoint Presentation</vt:lpstr>
      <vt:lpstr>PowerPoint Presentation</vt:lpstr>
      <vt:lpstr>3. Projection (2009 – 2018)</vt:lpstr>
      <vt:lpstr>PowerPoint Presentation</vt:lpstr>
      <vt:lpstr>4. Classification methods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Zhu</dc:creator>
  <cp:lastModifiedBy>Wei Zhu</cp:lastModifiedBy>
  <cp:revision>318</cp:revision>
  <dcterms:created xsi:type="dcterms:W3CDTF">2021-02-17T14:48:22Z</dcterms:created>
  <dcterms:modified xsi:type="dcterms:W3CDTF">2021-03-18T18:49:21Z</dcterms:modified>
</cp:coreProperties>
</file>